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e8a25f3ab4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g3e8a25f3ab4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0df733c8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0df733c8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8a25f3a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8a25f3a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8a25f3ab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e8a25f3ab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8a25f3ab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8a25f3ab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1025" l="0" r="24139" t="11363"/>
          <a:stretch/>
        </p:blipFill>
        <p:spPr>
          <a:xfrm>
            <a:off x="3289575" y="0"/>
            <a:ext cx="5854423" cy="471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 title="LAB slide template_LG_202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4">
            <a:alphaModFix/>
          </a:blip>
          <a:srcRect b="32547" l="18016" r="17939" t="28140"/>
          <a:stretch/>
        </p:blipFill>
        <p:spPr>
          <a:xfrm>
            <a:off x="548025" y="567600"/>
            <a:ext cx="2944476" cy="180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4">
  <p:cSld name="OBJECT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97" y="4717251"/>
            <a:ext cx="146520" cy="1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/>
        </p:nvSpPr>
        <p:spPr>
          <a:xfrm>
            <a:off x="852043" y="4790918"/>
            <a:ext cx="1804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33B01"/>
                </a:solidFill>
              </a:rPr>
              <a:t>Implementatie Lease a Bike</a:t>
            </a:r>
            <a:endParaRPr sz="1000">
              <a:solidFill>
                <a:srgbClr val="033B0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 1">
  <p:cSld name="Custom Layout 2 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597" y="4717252"/>
            <a:ext cx="146520" cy="1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97" y="4717251"/>
            <a:ext cx="146520" cy="1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">
  <p:cSld name="CUSTOM_1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 title="VanMossel Partner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5" y="4559903"/>
            <a:ext cx="1316000" cy="4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 2">
  <p:cSld name="CUSTOM_1_2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97" y="4717251"/>
            <a:ext cx="146520" cy="1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4">
            <a:alphaModFix/>
          </a:blip>
          <a:srcRect b="32547" l="18016" r="17939" t="28140"/>
          <a:stretch/>
        </p:blipFill>
        <p:spPr>
          <a:xfrm>
            <a:off x="2697560" y="1232838"/>
            <a:ext cx="3748874" cy="230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9172" y="1"/>
            <a:ext cx="9173171" cy="5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35" y="4732299"/>
            <a:ext cx="146986" cy="16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/>
          <p:cNvPicPr preferRelativeResize="0"/>
          <p:nvPr/>
        </p:nvPicPr>
        <p:blipFill rotWithShape="1">
          <a:blip r:embed="rId4">
            <a:alphaModFix/>
          </a:blip>
          <a:srcRect b="32547" l="18016" r="17939" t="28140"/>
          <a:stretch/>
        </p:blipFill>
        <p:spPr>
          <a:xfrm>
            <a:off x="3511209" y="1639622"/>
            <a:ext cx="2092406" cy="12844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/>
          <p:nvPr/>
        </p:nvSpPr>
        <p:spPr>
          <a:xfrm>
            <a:off x="852043" y="4790918"/>
            <a:ext cx="1804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33B01"/>
                </a:solidFill>
              </a:rPr>
              <a:t>Join the ride!</a:t>
            </a:r>
            <a:endParaRPr sz="1000">
              <a:solidFill>
                <a:srgbClr val="033B01"/>
              </a:solidFill>
            </a:endParaRPr>
          </a:p>
        </p:txBody>
      </p:sp>
      <p:pic>
        <p:nvPicPr>
          <p:cNvPr id="24" name="Google Shape;24;p6" title="Smoelenboek.png"/>
          <p:cNvPicPr preferRelativeResize="0"/>
          <p:nvPr/>
        </p:nvPicPr>
        <p:blipFill rotWithShape="1">
          <a:blip r:embed="rId5">
            <a:alphaModFix/>
          </a:blip>
          <a:srcRect b="1373" l="3325" r="3025" t="5221"/>
          <a:stretch/>
        </p:blipFill>
        <p:spPr>
          <a:xfrm>
            <a:off x="0" y="0"/>
            <a:ext cx="9173176" cy="51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5">
  <p:cSld name="OBJECT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97" y="4717251"/>
            <a:ext cx="146520" cy="1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172" y="1"/>
            <a:ext cx="9173171" cy="5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5">
            <a:alphaModFix/>
          </a:blip>
          <a:srcRect b="32547" l="18016" r="17939" t="28140"/>
          <a:stretch/>
        </p:blipFill>
        <p:spPr>
          <a:xfrm>
            <a:off x="3511209" y="1639622"/>
            <a:ext cx="2092406" cy="12844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852043" y="4790918"/>
            <a:ext cx="1804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33B01"/>
                </a:solidFill>
              </a:rPr>
              <a:t>Join the ride!</a:t>
            </a:r>
            <a:endParaRPr sz="1000">
              <a:solidFill>
                <a:srgbClr val="033B01"/>
              </a:solidFill>
            </a:endParaRPr>
          </a:p>
        </p:txBody>
      </p:sp>
      <p:pic>
        <p:nvPicPr>
          <p:cNvPr id="30" name="Google Shape;30;p7" title="Smoelenboek.png"/>
          <p:cNvPicPr preferRelativeResize="0"/>
          <p:nvPr/>
        </p:nvPicPr>
        <p:blipFill rotWithShape="1">
          <a:blip r:embed="rId6">
            <a:alphaModFix/>
          </a:blip>
          <a:srcRect b="1373" l="3325" r="3025" t="5221"/>
          <a:stretch/>
        </p:blipFill>
        <p:spPr>
          <a:xfrm>
            <a:off x="0" y="0"/>
            <a:ext cx="9173176" cy="51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1">
  <p:cSld name="OBJECT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34" name="Google Shape;34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2">
  <p:cSld name="OBJECT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1" name="Google Shape;41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 3">
  <p:cSld name="OBJECT_3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500574" y="2651600"/>
            <a:ext cx="453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3A00"/>
                </a:solidFill>
              </a:rPr>
              <a:t>Samen zetten we jullie werknemers op de fiets!</a:t>
            </a:r>
            <a:endParaRPr>
              <a:solidFill>
                <a:srgbClr val="033A00"/>
              </a:solidFill>
            </a:endParaRPr>
          </a:p>
        </p:txBody>
      </p:sp>
      <p:pic>
        <p:nvPicPr>
          <p:cNvPr id="60" name="Google Shape;60;p13" title="VanMossel Partner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68" y="4201350"/>
            <a:ext cx="2295826" cy="8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907750" y="1030327"/>
            <a:ext cx="62250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75" lIns="58975" spcFirstLastPara="1" rIns="58975" wrap="square" tIns="29475">
            <a:noAutofit/>
          </a:bodyPr>
          <a:lstStyle/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Standaard 7% bijtelling </a:t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Valt buiten de werkkostenregeling (WKR)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Leasekosten verrekenbaar met brutoloon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solidFill>
                  <a:schemeClr val="dk1"/>
                </a:solidFill>
              </a:rPr>
              <a:t>Werkgever kan de leasefietsregeling kostenneutraal aanbieden</a:t>
            </a:r>
            <a:endParaRPr b="0" i="0" sz="12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907750" y="2907101"/>
            <a:ext cx="62250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75" lIns="58975" spcFirstLastPara="1" rIns="58975" wrap="square" tIns="29475">
            <a:noAutofit/>
          </a:bodyPr>
          <a:lstStyle/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Actief in </a:t>
            </a:r>
            <a:r>
              <a:rPr lang="en" sz="903">
                <a:solidFill>
                  <a:schemeClr val="dk1"/>
                </a:solidFill>
              </a:rPr>
              <a:t>zes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landen en meer dan 100.000</a:t>
            </a:r>
            <a:r>
              <a:rPr lang="en" sz="903">
                <a:solidFill>
                  <a:schemeClr val="dk1"/>
                </a:solidFill>
              </a:rPr>
              <a:t>.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 fietsen op de weg 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Volledig digitaal en geautomatiseerd platform voor (kleine</a:t>
            </a:r>
            <a:r>
              <a:rPr lang="en" sz="903">
                <a:solidFill>
                  <a:schemeClr val="dk1"/>
                </a:solidFill>
              </a:rPr>
              <a:t> &amp; grote) 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werkgever én werknemer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3">
                <a:solidFill>
                  <a:schemeClr val="dk1"/>
                </a:solidFill>
              </a:rPr>
              <a:t>Meer dan 10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jaar ervaring en kennis in fietslease markt </a:t>
            </a:r>
            <a:endParaRPr sz="903">
              <a:solidFill>
                <a:schemeClr val="dk1"/>
              </a:solidFill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21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 dan</a:t>
            </a:r>
            <a:r>
              <a:rPr lang="en" sz="903">
                <a:solidFill>
                  <a:schemeClr val="dk1"/>
                </a:solidFill>
              </a:rPr>
              <a:t> 1000</a:t>
            </a:r>
            <a:r>
              <a:rPr b="0" i="0" lang="en" sz="90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.000 bedrijven zijn al gestart</a:t>
            </a:r>
            <a:endParaRPr b="0" i="0" sz="9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31338" y="2876633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530350" y="3145718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30350" y="3414791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30350" y="3683871"/>
            <a:ext cx="212400" cy="212400"/>
          </a:xfrm>
          <a:prstGeom prst="ellipse">
            <a:avLst/>
          </a:prstGeom>
          <a:solidFill>
            <a:srgbClr val="FEF7E7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F46F06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F46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53100" y="472050"/>
            <a:ext cx="7851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33B01"/>
                </a:solidFill>
              </a:rPr>
              <a:t>Rijksoverheid kiest voor sterker fietsbeleid</a:t>
            </a:r>
            <a:endParaRPr b="1" sz="2000">
              <a:solidFill>
                <a:srgbClr val="033B0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53100" y="2365950"/>
            <a:ext cx="7851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33B01"/>
                </a:solidFill>
              </a:rPr>
              <a:t>Lease a Bike</a:t>
            </a:r>
            <a:endParaRPr b="1" sz="2000">
              <a:solidFill>
                <a:srgbClr val="033B01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531838" y="1040475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530850" y="1309561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30850" y="1578633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530850" y="1847713"/>
            <a:ext cx="212400" cy="212400"/>
          </a:xfrm>
          <a:prstGeom prst="ellipse">
            <a:avLst/>
          </a:prstGeom>
          <a:solidFill>
            <a:srgbClr val="E3F5FD"/>
          </a:solidFill>
          <a:ln>
            <a:noFill/>
          </a:ln>
        </p:spPr>
        <p:txBody>
          <a:bodyPr anchorCtr="0" anchor="ctr" bIns="26950" lIns="53925" spcFirstLastPara="1" rIns="53925" wrap="square" tIns="26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62" u="none" cap="none" strike="noStrike">
                <a:solidFill>
                  <a:srgbClr val="196FFB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b="1" i="0" sz="1062" u="none" cap="none" strike="noStrike">
              <a:solidFill>
                <a:srgbClr val="196F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174" y="0"/>
            <a:ext cx="2440125" cy="39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17667" l="48678" r="2453" t="15989"/>
          <a:stretch/>
        </p:blipFill>
        <p:spPr>
          <a:xfrm>
            <a:off x="5357475" y="1569738"/>
            <a:ext cx="3006648" cy="22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5398450" y="1277975"/>
            <a:ext cx="292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33B01"/>
                </a:solidFill>
              </a:rPr>
              <a:t>Voordelen voor de werknemer</a:t>
            </a:r>
            <a:endParaRPr b="1" sz="1200">
              <a:solidFill>
                <a:srgbClr val="033B01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17667" l="0" r="51131" t="15989"/>
          <a:stretch/>
        </p:blipFill>
        <p:spPr>
          <a:xfrm>
            <a:off x="527300" y="1569738"/>
            <a:ext cx="3006648" cy="22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550400" y="1270175"/>
            <a:ext cx="28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33B01"/>
                </a:solidFill>
              </a:rPr>
              <a:t>Voordelen voor de werkgever</a:t>
            </a:r>
            <a:endParaRPr b="1" sz="1200">
              <a:solidFill>
                <a:srgbClr val="033B0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70300" y="570291"/>
            <a:ext cx="6415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33B01"/>
                </a:solidFill>
              </a:rPr>
              <a:t>Bye buy, hello lease!</a:t>
            </a:r>
            <a:endParaRPr b="1" sz="3000">
              <a:solidFill>
                <a:srgbClr val="033B0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510225" y="519625"/>
            <a:ext cx="6636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33B01"/>
                </a:solidFill>
              </a:rPr>
              <a:t>Met fietslease bespaar je zo’n 32%!</a:t>
            </a:r>
            <a:endParaRPr b="1" sz="3000">
              <a:solidFill>
                <a:srgbClr val="033B01"/>
              </a:solidFill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4228560" y="1398929"/>
            <a:ext cx="1258425" cy="1272980"/>
            <a:chOff x="6288448" y="1973618"/>
            <a:chExt cx="1677900" cy="1697307"/>
          </a:xfrm>
        </p:grpSpPr>
        <p:sp>
          <p:nvSpPr>
            <p:cNvPr id="93" name="Google Shape;93;p16"/>
            <p:cNvSpPr/>
            <p:nvPr/>
          </p:nvSpPr>
          <p:spPr>
            <a:xfrm rot="-628732">
              <a:off x="6407390" y="2092560"/>
              <a:ext cx="1440017" cy="1440017"/>
            </a:xfrm>
            <a:prstGeom prst="ellipse">
              <a:avLst/>
            </a:prstGeom>
            <a:solidFill>
              <a:srgbClr val="1B6FF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rgbClr val="E3F4F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 txBox="1"/>
            <p:nvPr/>
          </p:nvSpPr>
          <p:spPr>
            <a:xfrm rot="-439757">
              <a:off x="6448951" y="2463171"/>
              <a:ext cx="1356887" cy="1125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F4FD"/>
                </a:buClr>
                <a:buSzPts val="12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</a:rPr>
                <a:t>Netto 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i="0" lang="en" sz="1200" u="none" cap="none" strike="noStrike">
                  <a:solidFill>
                    <a:schemeClr val="lt1"/>
                  </a:solidFill>
                </a:rPr>
                <a:t>maandprijs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b="1" i="0" lang="en" sz="1600" u="none" cap="none" strike="noStrike">
                  <a:solidFill>
                    <a:schemeClr val="lt1"/>
                  </a:solidFill>
                </a:rPr>
                <a:t>€</a:t>
              </a:r>
              <a:r>
                <a:rPr b="1" lang="en" sz="1600">
                  <a:solidFill>
                    <a:schemeClr val="lt1"/>
                  </a:solidFill>
                </a:rPr>
                <a:t>55,63</a:t>
              </a:r>
              <a:endParaRPr b="1" sz="15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</a:endParaRPr>
            </a:p>
          </p:txBody>
        </p:sp>
      </p:grpSp>
      <p:grpSp>
        <p:nvGrpSpPr>
          <p:cNvPr id="95" name="Google Shape;95;p16"/>
          <p:cNvGrpSpPr/>
          <p:nvPr/>
        </p:nvGrpSpPr>
        <p:grpSpPr>
          <a:xfrm>
            <a:off x="6267711" y="931228"/>
            <a:ext cx="1964246" cy="1666078"/>
            <a:chOff x="5811582" y="1629378"/>
            <a:chExt cx="3470400" cy="2943600"/>
          </a:xfrm>
        </p:grpSpPr>
        <p:sp>
          <p:nvSpPr>
            <p:cNvPr id="96" name="Google Shape;96;p16"/>
            <p:cNvSpPr/>
            <p:nvPr/>
          </p:nvSpPr>
          <p:spPr>
            <a:xfrm rot="-628497">
              <a:off x="6466800" y="2021170"/>
              <a:ext cx="2159998" cy="2159998"/>
            </a:xfrm>
            <a:prstGeom prst="ellipse">
              <a:avLst/>
            </a:prstGeom>
            <a:solidFill>
              <a:srgbClr val="2E4C2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rgbClr val="E3F4F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 txBox="1"/>
            <p:nvPr/>
          </p:nvSpPr>
          <p:spPr>
            <a:xfrm rot="291159">
              <a:off x="5918997" y="1762280"/>
              <a:ext cx="3255569" cy="2677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F4FD"/>
                </a:buClr>
                <a:buSzPts val="18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lt1"/>
                  </a:solidFill>
                </a:rPr>
                <a:t>Voordeel 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i="0" lang="en" sz="1200" u="none" cap="none" strike="noStrike">
                  <a:solidFill>
                    <a:schemeClr val="lt1"/>
                  </a:solidFill>
                </a:rPr>
                <a:t>werknemer</a:t>
              </a:r>
              <a:br>
                <a:rPr i="0" lang="en" sz="1200" u="none" cap="none" strike="noStrike">
                  <a:solidFill>
                    <a:schemeClr val="lt1"/>
                  </a:solidFill>
                </a:rPr>
              </a:br>
              <a:r>
                <a:rPr b="1" i="0" lang="en" sz="1600" u="none" cap="none" strike="noStrike">
                  <a:solidFill>
                    <a:schemeClr val="lt1"/>
                  </a:solidFill>
                </a:rPr>
                <a:t>€</a:t>
              </a:r>
              <a:r>
                <a:rPr b="1" lang="en" sz="1600">
                  <a:solidFill>
                    <a:schemeClr val="lt1"/>
                  </a:solidFill>
                </a:rPr>
                <a:t>1.210,-</a:t>
              </a:r>
              <a:endParaRPr b="1" i="0" sz="1600" u="none" cap="none" strike="noStrike">
                <a:solidFill>
                  <a:schemeClr val="lt1"/>
                </a:solidFill>
              </a:endParaRPr>
            </a:p>
          </p:txBody>
        </p:sp>
      </p:grpSp>
      <p:sp>
        <p:nvSpPr>
          <p:cNvPr id="98" name="Google Shape;98;p16"/>
          <p:cNvSpPr txBox="1"/>
          <p:nvPr/>
        </p:nvSpPr>
        <p:spPr>
          <a:xfrm>
            <a:off x="508700" y="1321550"/>
            <a:ext cx="16017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33B01"/>
                </a:solidFill>
                <a:latin typeface="Arial"/>
                <a:ea typeface="Arial"/>
                <a:cs typeface="Arial"/>
                <a:sym typeface="Arial"/>
              </a:rPr>
              <a:t>Koop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Nieuwprijs</a:t>
            </a: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2.900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en verzekering </a:t>
            </a:r>
            <a:b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36 maanden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893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investering 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3.793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131825" y="1316261"/>
            <a:ext cx="21444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33B01"/>
                </a:solidFill>
                <a:latin typeface="Arial"/>
                <a:ea typeface="Arial"/>
                <a:cs typeface="Arial"/>
                <a:sym typeface="Arial"/>
              </a:rPr>
              <a:t>Lease a Bike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leaseprijs inclusief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en verzekering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€2.</a:t>
            </a:r>
            <a:r>
              <a:rPr b="1" lang="en" sz="1100">
                <a:solidFill>
                  <a:schemeClr val="dk1"/>
                </a:solidFill>
              </a:rPr>
              <a:t>003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 sz="1100">
                <a:solidFill>
                  <a:schemeClr val="dk1"/>
                </a:solidFill>
              </a:rPr>
              <a:t>Inbegrepen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Overname na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maanden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580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Totale investering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3B01"/>
              </a:buClr>
              <a:buSzPts val="15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r>
              <a:rPr b="1" lang="en" sz="1100">
                <a:solidFill>
                  <a:schemeClr val="dk1"/>
                </a:solidFill>
              </a:rPr>
              <a:t>2.583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33B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flipH="1" rot="10800000">
            <a:off x="530776" y="3589412"/>
            <a:ext cx="1273200" cy="3900"/>
          </a:xfrm>
          <a:prstGeom prst="straightConnector1">
            <a:avLst/>
          </a:prstGeom>
          <a:noFill/>
          <a:ln cap="flat" cmpd="sng" w="19050">
            <a:solidFill>
              <a:srgbClr val="033B0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2167553" y="3591356"/>
            <a:ext cx="1355700" cy="0"/>
          </a:xfrm>
          <a:prstGeom prst="straightConnector1">
            <a:avLst/>
          </a:prstGeom>
          <a:noFill/>
          <a:ln cap="flat" cmpd="sng" w="19050">
            <a:solidFill>
              <a:srgbClr val="033B0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16"/>
          <p:cNvSpPr txBox="1"/>
          <p:nvPr/>
        </p:nvSpPr>
        <p:spPr>
          <a:xfrm>
            <a:off x="508700" y="841150"/>
            <a:ext cx="622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Kostenneutraal voor de werkgever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000" y="1637000"/>
            <a:ext cx="4535025" cy="285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title="VanMossel Partner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513" y="1273200"/>
            <a:ext cx="5562975" cy="19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B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