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e8a25f3ab4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3e8a25f3ab4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0df733c8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0df733c8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8a25f3a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e8a25f3a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8a25f3ab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8a25f3ab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8a25f3ab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8a25f3ab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1025" l="0" r="24139" t="11363"/>
          <a:stretch/>
        </p:blipFill>
        <p:spPr>
          <a:xfrm>
            <a:off x="3289575" y="0"/>
            <a:ext cx="5854423" cy="471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title="LAB slide template_LG_202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548025" y="567600"/>
            <a:ext cx="2944476" cy="180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4">
  <p:cSld name="OBJECT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1">
  <p:cSld name="Custom Layout 2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2">
  <p:cSld name="CUSTOM_1_2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32547" l="18016" r="17939" t="28140"/>
          <a:stretch/>
        </p:blipFill>
        <p:spPr>
          <a:xfrm>
            <a:off x="2697560" y="1232838"/>
            <a:ext cx="3748874" cy="230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172" y="1"/>
            <a:ext cx="9173171" cy="5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35" y="4732299"/>
            <a:ext cx="146986" cy="16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Join the ride!</a:t>
            </a:r>
            <a:endParaRPr sz="1000">
              <a:solidFill>
                <a:srgbClr val="033B01"/>
              </a:solidFill>
            </a:endParaRPr>
          </a:p>
        </p:txBody>
      </p:sp>
      <p:pic>
        <p:nvPicPr>
          <p:cNvPr id="24" name="Google Shape;24;p6" title="Smoelenboek.png"/>
          <p:cNvPicPr preferRelativeResize="0"/>
          <p:nvPr/>
        </p:nvPicPr>
        <p:blipFill rotWithShape="1">
          <a:blip r:embed="rId5">
            <a:alphaModFix/>
          </a:blip>
          <a:srcRect b="1373" l="3325" r="3025" t="5221"/>
          <a:stretch/>
        </p:blipFill>
        <p:spPr>
          <a:xfrm>
            <a:off x="0" y="0"/>
            <a:ext cx="9173176" cy="51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5">
  <p:cSld name="OBJECT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172" y="1"/>
            <a:ext cx="9173171" cy="5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5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Join the ride!</a:t>
            </a:r>
            <a:endParaRPr sz="1000">
              <a:solidFill>
                <a:srgbClr val="033B01"/>
              </a:solidFill>
            </a:endParaRPr>
          </a:p>
        </p:txBody>
      </p:sp>
      <p:pic>
        <p:nvPicPr>
          <p:cNvPr id="30" name="Google Shape;30;p7" title="Smoelenboek.png"/>
          <p:cNvPicPr preferRelativeResize="0"/>
          <p:nvPr/>
        </p:nvPicPr>
        <p:blipFill rotWithShape="1">
          <a:blip r:embed="rId6">
            <a:alphaModFix/>
          </a:blip>
          <a:srcRect b="1373" l="3325" r="3025" t="5221"/>
          <a:stretch/>
        </p:blipFill>
        <p:spPr>
          <a:xfrm>
            <a:off x="0" y="0"/>
            <a:ext cx="9173176" cy="51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1">
  <p:cSld name="OBJECT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2">
  <p:cSld name="OBJECT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3">
  <p:cSld name="OBJECT_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0574" y="2651600"/>
            <a:ext cx="453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3A00"/>
                </a:solidFill>
              </a:rPr>
              <a:t>Samen zetten we jullie werknemers op de fiets!</a:t>
            </a:r>
            <a:endParaRPr>
              <a:solidFill>
                <a:srgbClr val="033A00"/>
              </a:solidFill>
            </a:endParaRPr>
          </a:p>
        </p:txBody>
      </p:sp>
      <p:pic>
        <p:nvPicPr>
          <p:cNvPr id="59" name="Google Shape;59;p13" title="J&amp;T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68" y="4091388"/>
            <a:ext cx="2295826" cy="8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907750" y="1030327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Standaard 7% bijtelling 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Valt buiten de werkkostenregeling (WKR)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Leasekosten verrekenbaar met brutoloon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Werkgever kan de leasefietsregeling kostenneutraal aanbieden</a:t>
            </a:r>
            <a:endParaRPr b="0" i="0" sz="12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907750" y="2907101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Actief in </a:t>
            </a:r>
            <a:r>
              <a:rPr lang="en" sz="903">
                <a:solidFill>
                  <a:schemeClr val="dk1"/>
                </a:solidFill>
              </a:rPr>
              <a:t>zes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landen en meer dan 100.000</a:t>
            </a:r>
            <a:r>
              <a:rPr lang="en" sz="903">
                <a:solidFill>
                  <a:schemeClr val="dk1"/>
                </a:solidFill>
              </a:rPr>
              <a:t>.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 fietsen op de weg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Volledig digitaal en geautomatiseerd platform voor (kleine</a:t>
            </a:r>
            <a:r>
              <a:rPr lang="en" sz="903">
                <a:solidFill>
                  <a:schemeClr val="dk1"/>
                </a:solidFill>
              </a:rPr>
              <a:t> &amp; grote) 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werkgever én werknemer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Meer dan 10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jaar ervaring en kennis in fietslease markt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dan</a:t>
            </a:r>
            <a:r>
              <a:rPr lang="en" sz="903">
                <a:solidFill>
                  <a:schemeClr val="dk1"/>
                </a:solidFill>
              </a:rPr>
              <a:t> 1000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.000 bedrijven zijn al gestart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31338" y="2876633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30350" y="3145718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30350" y="341479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30350" y="368387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3100" y="4720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Rijksoverheid kiest voor sterker fietsbeleid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53100" y="23659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Lease a Bike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31838" y="1040475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30850" y="1309561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30850" y="157863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30850" y="184771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174" y="0"/>
            <a:ext cx="2440125" cy="39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17667" l="48678" r="2453" t="15989"/>
          <a:stretch/>
        </p:blipFill>
        <p:spPr>
          <a:xfrm>
            <a:off x="5357475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398450" y="1277975"/>
            <a:ext cx="29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werknemer</a:t>
            </a:r>
            <a:endParaRPr b="1" sz="1200">
              <a:solidFill>
                <a:srgbClr val="033B0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17667" l="0" r="51131" t="15989"/>
          <a:stretch/>
        </p:blipFill>
        <p:spPr>
          <a:xfrm>
            <a:off x="527300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50400" y="1270175"/>
            <a:ext cx="28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werkgever</a:t>
            </a:r>
            <a:endParaRPr b="1" sz="1200">
              <a:solidFill>
                <a:srgbClr val="033B01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70300" y="570291"/>
            <a:ext cx="6415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Bye buy, hello lease!</a:t>
            </a:r>
            <a:endParaRPr b="1" sz="3000">
              <a:solidFill>
                <a:srgbClr val="033B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510225" y="519625"/>
            <a:ext cx="6636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Met fietslease bespaar je zo’n 32%!</a:t>
            </a:r>
            <a:endParaRPr b="1" sz="3000">
              <a:solidFill>
                <a:srgbClr val="033B01"/>
              </a:solidFill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>
            <a:off x="4228560" y="1398929"/>
            <a:ext cx="1258425" cy="1272980"/>
            <a:chOff x="6288448" y="1973618"/>
            <a:chExt cx="1677900" cy="1697307"/>
          </a:xfrm>
        </p:grpSpPr>
        <p:sp>
          <p:nvSpPr>
            <p:cNvPr id="92" name="Google Shape;92;p16"/>
            <p:cNvSpPr/>
            <p:nvPr/>
          </p:nvSpPr>
          <p:spPr>
            <a:xfrm rot="-628732">
              <a:off x="6407390" y="2092560"/>
              <a:ext cx="1440017" cy="1440017"/>
            </a:xfrm>
            <a:prstGeom prst="ellipse">
              <a:avLst/>
            </a:prstGeom>
            <a:solidFill>
              <a:srgbClr val="1B6F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 rot="-439757">
              <a:off x="6448951" y="2463171"/>
              <a:ext cx="1356887" cy="1125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2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Netto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maandprijs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55,63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</a:endParaRPr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6267711" y="931228"/>
            <a:ext cx="1964246" cy="1666078"/>
            <a:chOff x="5811582" y="1629378"/>
            <a:chExt cx="3470400" cy="2943600"/>
          </a:xfrm>
        </p:grpSpPr>
        <p:sp>
          <p:nvSpPr>
            <p:cNvPr id="95" name="Google Shape;95;p16"/>
            <p:cNvSpPr/>
            <p:nvPr/>
          </p:nvSpPr>
          <p:spPr>
            <a:xfrm rot="-628497">
              <a:off x="6466800" y="2021170"/>
              <a:ext cx="2159998" cy="2159998"/>
            </a:xfrm>
            <a:prstGeom prst="ellipse">
              <a:avLst/>
            </a:prstGeom>
            <a:solidFill>
              <a:srgbClr val="2E4C2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 rot="291159">
              <a:off x="5918997" y="1762280"/>
              <a:ext cx="3255569" cy="267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8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Voordeel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werknemer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1.210,-</a:t>
              </a:r>
              <a:endParaRPr b="1" i="0" sz="1600" u="none" cap="none" strike="noStrike">
                <a:solidFill>
                  <a:schemeClr val="lt1"/>
                </a:solidFill>
              </a:endParaRPr>
            </a:p>
          </p:txBody>
        </p:sp>
      </p:grpSp>
      <p:sp>
        <p:nvSpPr>
          <p:cNvPr id="97" name="Google Shape;97;p16"/>
          <p:cNvSpPr txBox="1"/>
          <p:nvPr/>
        </p:nvSpPr>
        <p:spPr>
          <a:xfrm>
            <a:off x="508700" y="1321550"/>
            <a:ext cx="16017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Koop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Nieuwprijs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2.900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b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893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3.793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131825" y="1316261"/>
            <a:ext cx="21444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Lease a Bike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leaseprijs inclusief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€2.</a:t>
            </a:r>
            <a:r>
              <a:rPr b="1" lang="en" sz="1100">
                <a:solidFill>
                  <a:schemeClr val="dk1"/>
                </a:solidFill>
              </a:rPr>
              <a:t>003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sz="1100">
                <a:solidFill>
                  <a:schemeClr val="dk1"/>
                </a:solidFill>
              </a:rPr>
              <a:t>Inbegrepen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Overname na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580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2.583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flipH="1" rot="10800000">
            <a:off x="530776" y="3589412"/>
            <a:ext cx="1273200" cy="390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2167553" y="3591356"/>
            <a:ext cx="1355700" cy="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16"/>
          <p:cNvSpPr txBox="1"/>
          <p:nvPr/>
        </p:nvSpPr>
        <p:spPr>
          <a:xfrm>
            <a:off x="508700" y="841150"/>
            <a:ext cx="622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Kostenneutraal voor de werkgever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000" y="1637000"/>
            <a:ext cx="4535025" cy="28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 title="J&amp;T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513" y="1273200"/>
            <a:ext cx="5562975" cy="19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B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