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e8a25f3ab4_0_2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" name="Google Shape;54;g3e8a25f3ab4_0_2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d0df733c8f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d0df733c8f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e8a25f3ab4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e8a25f3ab4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e8a25f3ab4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e8a25f3ab4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e8a25f3ab4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e8a25f3ab4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1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1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9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 type="title">
  <p:cSld name="TITLE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"/>
          <p:cNvPicPr preferRelativeResize="0"/>
          <p:nvPr/>
        </p:nvPicPr>
        <p:blipFill rotWithShape="1">
          <a:blip r:embed="rId2">
            <a:alphaModFix/>
          </a:blip>
          <a:srcRect b="1025" l="0" r="24139" t="11363"/>
          <a:stretch/>
        </p:blipFill>
        <p:spPr>
          <a:xfrm>
            <a:off x="3289575" y="0"/>
            <a:ext cx="5854423" cy="4717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2" title="LAB slide template_LG_2024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2"/>
          <p:cNvPicPr preferRelativeResize="0"/>
          <p:nvPr/>
        </p:nvPicPr>
        <p:blipFill rotWithShape="1">
          <a:blip r:embed="rId4">
            <a:alphaModFix/>
          </a:blip>
          <a:srcRect b="32547" l="18016" r="17939" t="28140"/>
          <a:stretch/>
        </p:blipFill>
        <p:spPr>
          <a:xfrm>
            <a:off x="548025" y="567600"/>
            <a:ext cx="2944476" cy="1807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 4">
  <p:cSld name="OBJECT_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11" title="DirectLease Partnerlogo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9170" y="4559909"/>
            <a:ext cx="1316000" cy="464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 2 1">
  <p:cSld name="Custom Layout 2 2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2" title="DirectLease Partnerlogo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9170" y="4559909"/>
            <a:ext cx="1316000" cy="464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3" title="DirectLease Partnerlogo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9170" y="4559909"/>
            <a:ext cx="1316000" cy="464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 2">
  <p:cSld name="CUSTOM_1_2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4" title="DirectLease Partnerlogo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9170" y="4559909"/>
            <a:ext cx="1316000" cy="464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 2 2">
  <p:cSld name="CUSTOM_1_2_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5"/>
          <p:cNvPicPr preferRelativeResize="0"/>
          <p:nvPr/>
        </p:nvPicPr>
        <p:blipFill rotWithShape="1">
          <a:blip r:embed="rId2">
            <a:alphaModFix/>
          </a:blip>
          <a:srcRect b="32547" l="18016" r="17939" t="28140"/>
          <a:stretch/>
        </p:blipFill>
        <p:spPr>
          <a:xfrm>
            <a:off x="2697560" y="1232838"/>
            <a:ext cx="3748874" cy="2301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5" title="DirectLease Partnerlogo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9170" y="4559909"/>
            <a:ext cx="1316000" cy="464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_3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6"/>
          <p:cNvPicPr preferRelativeResize="0"/>
          <p:nvPr/>
        </p:nvPicPr>
        <p:blipFill rotWithShape="1">
          <a:blip r:embed="rId2">
            <a:alphaModFix/>
          </a:blip>
          <a:srcRect b="32547" l="18016" r="17939" t="28140"/>
          <a:stretch/>
        </p:blipFill>
        <p:spPr>
          <a:xfrm>
            <a:off x="3511209" y="1639622"/>
            <a:ext cx="2092406" cy="1284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6" title="DirectLease Partnerlogo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9170" y="4559909"/>
            <a:ext cx="1316000" cy="464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 5">
  <p:cSld name="OBJECT_5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597" y="4717251"/>
            <a:ext cx="146520" cy="16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9172" y="1"/>
            <a:ext cx="9173171" cy="515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7"/>
          <p:cNvPicPr preferRelativeResize="0"/>
          <p:nvPr/>
        </p:nvPicPr>
        <p:blipFill rotWithShape="1">
          <a:blip r:embed="rId5">
            <a:alphaModFix/>
          </a:blip>
          <a:srcRect b="32547" l="18016" r="17939" t="28140"/>
          <a:stretch/>
        </p:blipFill>
        <p:spPr>
          <a:xfrm>
            <a:off x="3511209" y="1639622"/>
            <a:ext cx="2092406" cy="128446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7"/>
          <p:cNvSpPr txBox="1"/>
          <p:nvPr/>
        </p:nvSpPr>
        <p:spPr>
          <a:xfrm>
            <a:off x="852043" y="4790918"/>
            <a:ext cx="1804800" cy="7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33B01"/>
                </a:solidFill>
              </a:rPr>
              <a:t>Join the ride!</a:t>
            </a:r>
            <a:endParaRPr sz="1000">
              <a:solidFill>
                <a:srgbClr val="033B01"/>
              </a:solidFill>
            </a:endParaRPr>
          </a:p>
        </p:txBody>
      </p:sp>
      <p:pic>
        <p:nvPicPr>
          <p:cNvPr id="28" name="Google Shape;28;p7" title="Smoelenboek.png"/>
          <p:cNvPicPr preferRelativeResize="0"/>
          <p:nvPr/>
        </p:nvPicPr>
        <p:blipFill rotWithShape="1">
          <a:blip r:embed="rId6">
            <a:alphaModFix/>
          </a:blip>
          <a:srcRect b="1373" l="3325" r="3025" t="5221"/>
          <a:stretch/>
        </p:blipFill>
        <p:spPr>
          <a:xfrm>
            <a:off x="0" y="0"/>
            <a:ext cx="9173176" cy="5159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 1">
  <p:cSld name="OBJECT_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31" name="Google Shape;31;p8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/>
        </p:txBody>
      </p:sp>
      <p:sp>
        <p:nvSpPr>
          <p:cNvPr id="32" name="Google Shape;32;p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33" name="Google Shape;33;p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1100"/>
            </a:lvl1pPr>
            <a:lvl2pPr indent="0" lvl="1" marL="0" rtl="0" algn="r">
              <a:spcBef>
                <a:spcPts val="0"/>
              </a:spcBef>
              <a:buNone/>
              <a:defRPr sz="1100"/>
            </a:lvl2pPr>
            <a:lvl3pPr indent="0" lvl="2" marL="0" rtl="0" algn="r">
              <a:spcBef>
                <a:spcPts val="0"/>
              </a:spcBef>
              <a:buNone/>
              <a:defRPr sz="1100"/>
            </a:lvl3pPr>
            <a:lvl4pPr indent="0" lvl="3" marL="0" rtl="0" algn="r">
              <a:spcBef>
                <a:spcPts val="0"/>
              </a:spcBef>
              <a:buNone/>
              <a:defRPr sz="1100"/>
            </a:lvl4pPr>
            <a:lvl5pPr indent="0" lvl="4" marL="0" rtl="0" algn="r">
              <a:spcBef>
                <a:spcPts val="0"/>
              </a:spcBef>
              <a:buNone/>
              <a:defRPr sz="1100"/>
            </a:lvl5pPr>
            <a:lvl6pPr indent="0" lvl="5" marL="0" rtl="0" algn="r">
              <a:spcBef>
                <a:spcPts val="0"/>
              </a:spcBef>
              <a:buNone/>
              <a:defRPr sz="1100"/>
            </a:lvl6pPr>
            <a:lvl7pPr indent="0" lvl="6" marL="0" rtl="0" algn="r">
              <a:spcBef>
                <a:spcPts val="0"/>
              </a:spcBef>
              <a:buNone/>
              <a:defRPr sz="1100"/>
            </a:lvl7pPr>
            <a:lvl8pPr indent="0" lvl="7" marL="0" rtl="0" algn="r">
              <a:spcBef>
                <a:spcPts val="0"/>
              </a:spcBef>
              <a:buNone/>
              <a:defRPr sz="1100"/>
            </a:lvl8pPr>
            <a:lvl9pPr indent="0" lvl="8" marL="0" rtl="0" algn="r">
              <a:spcBef>
                <a:spcPts val="0"/>
              </a:spcBef>
              <a:buNone/>
              <a:defRPr sz="11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 2">
  <p:cSld name="OBJECT_2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37" name="Google Shape;37;p9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/>
        </p:txBody>
      </p:sp>
      <p:sp>
        <p:nvSpPr>
          <p:cNvPr id="38" name="Google Shape;38;p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39" name="Google Shape;39;p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1100"/>
            </a:lvl1pPr>
            <a:lvl2pPr indent="0" lvl="1" marL="0" rtl="0" algn="r">
              <a:spcBef>
                <a:spcPts val="0"/>
              </a:spcBef>
              <a:buNone/>
              <a:defRPr sz="1100"/>
            </a:lvl2pPr>
            <a:lvl3pPr indent="0" lvl="2" marL="0" rtl="0" algn="r">
              <a:spcBef>
                <a:spcPts val="0"/>
              </a:spcBef>
              <a:buNone/>
              <a:defRPr sz="1100"/>
            </a:lvl3pPr>
            <a:lvl4pPr indent="0" lvl="3" marL="0" rtl="0" algn="r">
              <a:spcBef>
                <a:spcPts val="0"/>
              </a:spcBef>
              <a:buNone/>
              <a:defRPr sz="1100"/>
            </a:lvl4pPr>
            <a:lvl5pPr indent="0" lvl="4" marL="0" rtl="0" algn="r">
              <a:spcBef>
                <a:spcPts val="0"/>
              </a:spcBef>
              <a:buNone/>
              <a:defRPr sz="1100"/>
            </a:lvl5pPr>
            <a:lvl6pPr indent="0" lvl="5" marL="0" rtl="0" algn="r">
              <a:spcBef>
                <a:spcPts val="0"/>
              </a:spcBef>
              <a:buNone/>
              <a:defRPr sz="1100"/>
            </a:lvl6pPr>
            <a:lvl7pPr indent="0" lvl="6" marL="0" rtl="0" algn="r">
              <a:spcBef>
                <a:spcPts val="0"/>
              </a:spcBef>
              <a:buNone/>
              <a:defRPr sz="1100"/>
            </a:lvl7pPr>
            <a:lvl8pPr indent="0" lvl="7" marL="0" rtl="0" algn="r">
              <a:spcBef>
                <a:spcPts val="0"/>
              </a:spcBef>
              <a:buNone/>
              <a:defRPr sz="1100"/>
            </a:lvl8pPr>
            <a:lvl9pPr indent="0" lvl="8" marL="0" rtl="0" algn="r">
              <a:spcBef>
                <a:spcPts val="0"/>
              </a:spcBef>
              <a:buNone/>
              <a:defRPr sz="11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 3">
  <p:cSld name="OBJECT_3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/>
        </p:txBody>
      </p:sp>
      <p:sp>
        <p:nvSpPr>
          <p:cNvPr id="44" name="Google Shape;44;p1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45" name="Google Shape;45;p1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1100"/>
            </a:lvl1pPr>
            <a:lvl2pPr indent="0" lvl="1" marL="0" rtl="0" algn="r">
              <a:spcBef>
                <a:spcPts val="0"/>
              </a:spcBef>
              <a:buNone/>
              <a:defRPr sz="1100"/>
            </a:lvl2pPr>
            <a:lvl3pPr indent="0" lvl="2" marL="0" rtl="0" algn="r">
              <a:spcBef>
                <a:spcPts val="0"/>
              </a:spcBef>
              <a:buNone/>
              <a:defRPr sz="1100"/>
            </a:lvl3pPr>
            <a:lvl4pPr indent="0" lvl="3" marL="0" rtl="0" algn="r">
              <a:spcBef>
                <a:spcPts val="0"/>
              </a:spcBef>
              <a:buNone/>
              <a:defRPr sz="1100"/>
            </a:lvl4pPr>
            <a:lvl5pPr indent="0" lvl="4" marL="0" rtl="0" algn="r">
              <a:spcBef>
                <a:spcPts val="0"/>
              </a:spcBef>
              <a:buNone/>
              <a:defRPr sz="1100"/>
            </a:lvl5pPr>
            <a:lvl6pPr indent="0" lvl="5" marL="0" rtl="0" algn="r">
              <a:spcBef>
                <a:spcPts val="0"/>
              </a:spcBef>
              <a:buNone/>
              <a:defRPr sz="1100"/>
            </a:lvl6pPr>
            <a:lvl7pPr indent="0" lvl="6" marL="0" rtl="0" algn="r">
              <a:spcBef>
                <a:spcPts val="0"/>
              </a:spcBef>
              <a:buNone/>
              <a:defRPr sz="1100"/>
            </a:lvl7pPr>
            <a:lvl8pPr indent="0" lvl="7" marL="0" rtl="0" algn="r">
              <a:spcBef>
                <a:spcPts val="0"/>
              </a:spcBef>
              <a:buNone/>
              <a:defRPr sz="1100"/>
            </a:lvl8pPr>
            <a:lvl9pPr indent="0" lvl="8" marL="0" rtl="0" algn="r">
              <a:spcBef>
                <a:spcPts val="0"/>
              </a:spcBef>
              <a:buNone/>
              <a:defRPr sz="11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/>
        </p:nvSpPr>
        <p:spPr>
          <a:xfrm>
            <a:off x="500574" y="2651600"/>
            <a:ext cx="45303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33A00"/>
                </a:solidFill>
              </a:rPr>
              <a:t>Samen zetten we jullie werknemers op de fiets!</a:t>
            </a:r>
            <a:endParaRPr>
              <a:solidFill>
                <a:srgbClr val="033A00"/>
              </a:solidFill>
            </a:endParaRPr>
          </a:p>
        </p:txBody>
      </p:sp>
      <p:pic>
        <p:nvPicPr>
          <p:cNvPr id="57" name="Google Shape;57;p13" title="DirectLease Partnerlogo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568" y="4091388"/>
            <a:ext cx="2295826" cy="81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/>
          <p:nvPr/>
        </p:nvSpPr>
        <p:spPr>
          <a:xfrm>
            <a:off x="907750" y="1030327"/>
            <a:ext cx="6225000" cy="10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29475" lIns="58975" spcFirstLastPara="1" rIns="58975" wrap="square" tIns="29475">
            <a:noAutofit/>
          </a:bodyPr>
          <a:lstStyle/>
          <a:p>
            <a:pPr indent="0" lvl="2" marL="921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Standaard 7% bijtelling </a:t>
            </a:r>
            <a:endParaRPr b="0" i="0" sz="903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21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3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21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Valt buiten de werkkostenregeling (WKR)</a:t>
            </a:r>
            <a:endParaRPr sz="903">
              <a:solidFill>
                <a:schemeClr val="dk1"/>
              </a:solidFill>
            </a:endParaRPr>
          </a:p>
          <a:p>
            <a:pPr indent="0" lvl="2" marL="921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3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21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Leasekosten verrekenbaar met brutoloon</a:t>
            </a:r>
            <a:endParaRPr sz="903">
              <a:solidFill>
                <a:schemeClr val="dk1"/>
              </a:solidFill>
            </a:endParaRPr>
          </a:p>
          <a:p>
            <a:pPr indent="0" lvl="2" marL="921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3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21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3">
                <a:solidFill>
                  <a:schemeClr val="dk1"/>
                </a:solidFill>
              </a:rPr>
              <a:t>Werkgever kan de leasefietsregeling kostenneutraal aanbieden</a:t>
            </a:r>
            <a:endParaRPr b="0" i="0" sz="129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907750" y="2907101"/>
            <a:ext cx="6225000" cy="10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29475" lIns="58975" spcFirstLastPara="1" rIns="58975" wrap="square" tIns="29475">
            <a:noAutofit/>
          </a:bodyPr>
          <a:lstStyle/>
          <a:p>
            <a:pPr indent="0" lvl="2" marL="921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Actief in </a:t>
            </a:r>
            <a:r>
              <a:rPr lang="en" sz="903">
                <a:solidFill>
                  <a:schemeClr val="dk1"/>
                </a:solidFill>
              </a:rPr>
              <a:t>zes</a:t>
            </a:r>
            <a:r>
              <a:rPr b="0" i="0" lang="en" sz="90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landen en meer dan 100.000</a:t>
            </a:r>
            <a:r>
              <a:rPr lang="en" sz="903">
                <a:solidFill>
                  <a:schemeClr val="dk1"/>
                </a:solidFill>
              </a:rPr>
              <a:t>.</a:t>
            </a:r>
            <a:r>
              <a:rPr b="0" i="0" lang="en" sz="90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000 fietsen op de weg </a:t>
            </a:r>
            <a:endParaRPr sz="903">
              <a:solidFill>
                <a:schemeClr val="dk1"/>
              </a:solidFill>
            </a:endParaRPr>
          </a:p>
          <a:p>
            <a:pPr indent="0" lvl="2" marL="921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3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21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Volledig digitaal en geautomatiseerd platform voor (kleine</a:t>
            </a:r>
            <a:r>
              <a:rPr lang="en" sz="903">
                <a:solidFill>
                  <a:schemeClr val="dk1"/>
                </a:solidFill>
              </a:rPr>
              <a:t> &amp; grote) </a:t>
            </a:r>
            <a:r>
              <a:rPr b="0" i="0" lang="en" sz="90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werkgever én werknemer</a:t>
            </a:r>
            <a:endParaRPr sz="903">
              <a:solidFill>
                <a:schemeClr val="dk1"/>
              </a:solidFill>
            </a:endParaRPr>
          </a:p>
          <a:p>
            <a:pPr indent="0" lvl="2" marL="921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3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21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3">
                <a:solidFill>
                  <a:schemeClr val="dk1"/>
                </a:solidFill>
              </a:rPr>
              <a:t>Meer dan 10</a:t>
            </a:r>
            <a:r>
              <a:rPr b="0" i="0" lang="en" sz="90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jaar ervaring en kennis in fietslease markt </a:t>
            </a:r>
            <a:endParaRPr sz="903">
              <a:solidFill>
                <a:schemeClr val="dk1"/>
              </a:solidFill>
            </a:endParaRPr>
          </a:p>
          <a:p>
            <a:pPr indent="0" lvl="2" marL="921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3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21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Meer dan</a:t>
            </a:r>
            <a:r>
              <a:rPr lang="en" sz="903">
                <a:solidFill>
                  <a:schemeClr val="dk1"/>
                </a:solidFill>
              </a:rPr>
              <a:t> 1000</a:t>
            </a:r>
            <a:r>
              <a:rPr b="0" i="0" lang="en" sz="90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.000 bedrijven zijn al gestart</a:t>
            </a:r>
            <a:endParaRPr b="0" i="0" sz="903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531338" y="2876633"/>
            <a:ext cx="212400" cy="212400"/>
          </a:xfrm>
          <a:prstGeom prst="ellipse">
            <a:avLst/>
          </a:prstGeom>
          <a:solidFill>
            <a:srgbClr val="FEF7E7"/>
          </a:solidFill>
          <a:ln>
            <a:noFill/>
          </a:ln>
        </p:spPr>
        <p:txBody>
          <a:bodyPr anchorCtr="0" anchor="ctr" bIns="26950" lIns="53925" spcFirstLastPara="1" rIns="53925" wrap="square" tIns="269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062" u="none" cap="none" strike="noStrike">
                <a:solidFill>
                  <a:srgbClr val="F46F06"/>
                </a:solidFill>
                <a:latin typeface="Arial"/>
                <a:ea typeface="Arial"/>
                <a:cs typeface="Arial"/>
                <a:sym typeface="Arial"/>
              </a:rPr>
              <a:t>✔</a:t>
            </a:r>
            <a:endParaRPr b="1" i="0" sz="1062" u="none" cap="none" strike="noStrike">
              <a:solidFill>
                <a:srgbClr val="F46F0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530350" y="3145718"/>
            <a:ext cx="212400" cy="212400"/>
          </a:xfrm>
          <a:prstGeom prst="ellipse">
            <a:avLst/>
          </a:prstGeom>
          <a:solidFill>
            <a:srgbClr val="FEF7E7"/>
          </a:solidFill>
          <a:ln>
            <a:noFill/>
          </a:ln>
        </p:spPr>
        <p:txBody>
          <a:bodyPr anchorCtr="0" anchor="ctr" bIns="26950" lIns="53925" spcFirstLastPara="1" rIns="53925" wrap="square" tIns="269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062" u="none" cap="none" strike="noStrike">
                <a:solidFill>
                  <a:srgbClr val="F46F06"/>
                </a:solidFill>
                <a:latin typeface="Arial"/>
                <a:ea typeface="Arial"/>
                <a:cs typeface="Arial"/>
                <a:sym typeface="Arial"/>
              </a:rPr>
              <a:t>✔</a:t>
            </a:r>
            <a:endParaRPr b="1" i="0" sz="1062" u="none" cap="none" strike="noStrike">
              <a:solidFill>
                <a:srgbClr val="F46F0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4"/>
          <p:cNvSpPr/>
          <p:nvPr/>
        </p:nvSpPr>
        <p:spPr>
          <a:xfrm>
            <a:off x="530350" y="3414791"/>
            <a:ext cx="212400" cy="212400"/>
          </a:xfrm>
          <a:prstGeom prst="ellipse">
            <a:avLst/>
          </a:prstGeom>
          <a:solidFill>
            <a:srgbClr val="FEF7E7"/>
          </a:solidFill>
          <a:ln>
            <a:noFill/>
          </a:ln>
        </p:spPr>
        <p:txBody>
          <a:bodyPr anchorCtr="0" anchor="ctr" bIns="26950" lIns="53925" spcFirstLastPara="1" rIns="53925" wrap="square" tIns="269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062" u="none" cap="none" strike="noStrike">
                <a:solidFill>
                  <a:srgbClr val="F46F06"/>
                </a:solidFill>
                <a:latin typeface="Arial"/>
                <a:ea typeface="Arial"/>
                <a:cs typeface="Arial"/>
                <a:sym typeface="Arial"/>
              </a:rPr>
              <a:t>✔</a:t>
            </a:r>
            <a:endParaRPr b="1" i="0" sz="1062" u="none" cap="none" strike="noStrike">
              <a:solidFill>
                <a:srgbClr val="F46F0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4"/>
          <p:cNvSpPr/>
          <p:nvPr/>
        </p:nvSpPr>
        <p:spPr>
          <a:xfrm>
            <a:off x="530350" y="3683871"/>
            <a:ext cx="212400" cy="212400"/>
          </a:xfrm>
          <a:prstGeom prst="ellipse">
            <a:avLst/>
          </a:prstGeom>
          <a:solidFill>
            <a:srgbClr val="FEF7E7"/>
          </a:solidFill>
          <a:ln>
            <a:noFill/>
          </a:ln>
        </p:spPr>
        <p:txBody>
          <a:bodyPr anchorCtr="0" anchor="ctr" bIns="26950" lIns="53925" spcFirstLastPara="1" rIns="53925" wrap="square" tIns="269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062" u="none" cap="none" strike="noStrike">
                <a:solidFill>
                  <a:srgbClr val="F46F06"/>
                </a:solidFill>
                <a:latin typeface="Arial"/>
                <a:ea typeface="Arial"/>
                <a:cs typeface="Arial"/>
                <a:sym typeface="Arial"/>
              </a:rPr>
              <a:t>✔</a:t>
            </a:r>
            <a:endParaRPr b="1" i="0" sz="1062" u="none" cap="none" strike="noStrike">
              <a:solidFill>
                <a:srgbClr val="F46F0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453100" y="472050"/>
            <a:ext cx="78513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rgbClr val="033B01"/>
                </a:solidFill>
              </a:rPr>
              <a:t>Rijksoverheid kiest voor sterker fietsbeleid</a:t>
            </a:r>
            <a:endParaRPr b="1" sz="2000">
              <a:solidFill>
                <a:srgbClr val="033B01"/>
              </a:solidFill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453100" y="2365950"/>
            <a:ext cx="78513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rgbClr val="033B01"/>
                </a:solidFill>
              </a:rPr>
              <a:t>Lease a Bike</a:t>
            </a:r>
            <a:endParaRPr b="1" sz="2000">
              <a:solidFill>
                <a:srgbClr val="033B01"/>
              </a:solidFill>
            </a:endParaRPr>
          </a:p>
        </p:txBody>
      </p:sp>
      <p:sp>
        <p:nvSpPr>
          <p:cNvPr id="70" name="Google Shape;70;p14"/>
          <p:cNvSpPr/>
          <p:nvPr/>
        </p:nvSpPr>
        <p:spPr>
          <a:xfrm>
            <a:off x="531838" y="1040475"/>
            <a:ext cx="212400" cy="212400"/>
          </a:xfrm>
          <a:prstGeom prst="ellipse">
            <a:avLst/>
          </a:prstGeom>
          <a:solidFill>
            <a:srgbClr val="E3F5FD"/>
          </a:solidFill>
          <a:ln>
            <a:noFill/>
          </a:ln>
        </p:spPr>
        <p:txBody>
          <a:bodyPr anchorCtr="0" anchor="ctr" bIns="26950" lIns="53925" spcFirstLastPara="1" rIns="53925" wrap="square" tIns="269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062" u="none" cap="none" strike="noStrike">
                <a:solidFill>
                  <a:srgbClr val="196FFB"/>
                </a:solidFill>
                <a:latin typeface="Arial"/>
                <a:ea typeface="Arial"/>
                <a:cs typeface="Arial"/>
                <a:sym typeface="Arial"/>
              </a:rPr>
              <a:t>✔</a:t>
            </a:r>
            <a:endParaRPr b="1" i="0" sz="1062" u="none" cap="none" strike="noStrike">
              <a:solidFill>
                <a:srgbClr val="196FF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530850" y="1309561"/>
            <a:ext cx="212400" cy="212400"/>
          </a:xfrm>
          <a:prstGeom prst="ellipse">
            <a:avLst/>
          </a:prstGeom>
          <a:solidFill>
            <a:srgbClr val="E3F5FD"/>
          </a:solidFill>
          <a:ln>
            <a:noFill/>
          </a:ln>
        </p:spPr>
        <p:txBody>
          <a:bodyPr anchorCtr="0" anchor="ctr" bIns="26950" lIns="53925" spcFirstLastPara="1" rIns="53925" wrap="square" tIns="269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062" u="none" cap="none" strike="noStrike">
                <a:solidFill>
                  <a:srgbClr val="196FFB"/>
                </a:solidFill>
                <a:latin typeface="Arial"/>
                <a:ea typeface="Arial"/>
                <a:cs typeface="Arial"/>
                <a:sym typeface="Arial"/>
              </a:rPr>
              <a:t>✔</a:t>
            </a:r>
            <a:endParaRPr b="1" i="0" sz="1062" u="none" cap="none" strike="noStrike">
              <a:solidFill>
                <a:srgbClr val="196FF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530850" y="1578633"/>
            <a:ext cx="212400" cy="212400"/>
          </a:xfrm>
          <a:prstGeom prst="ellipse">
            <a:avLst/>
          </a:prstGeom>
          <a:solidFill>
            <a:srgbClr val="E3F5FD"/>
          </a:solidFill>
          <a:ln>
            <a:noFill/>
          </a:ln>
        </p:spPr>
        <p:txBody>
          <a:bodyPr anchorCtr="0" anchor="ctr" bIns="26950" lIns="53925" spcFirstLastPara="1" rIns="53925" wrap="square" tIns="269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062" u="none" cap="none" strike="noStrike">
                <a:solidFill>
                  <a:srgbClr val="196FFB"/>
                </a:solidFill>
                <a:latin typeface="Arial"/>
                <a:ea typeface="Arial"/>
                <a:cs typeface="Arial"/>
                <a:sym typeface="Arial"/>
              </a:rPr>
              <a:t>✔</a:t>
            </a:r>
            <a:endParaRPr b="1" i="0" sz="1062" u="none" cap="none" strike="noStrike">
              <a:solidFill>
                <a:srgbClr val="196FF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530850" y="1847713"/>
            <a:ext cx="212400" cy="212400"/>
          </a:xfrm>
          <a:prstGeom prst="ellipse">
            <a:avLst/>
          </a:prstGeom>
          <a:solidFill>
            <a:srgbClr val="E3F5FD"/>
          </a:solidFill>
          <a:ln>
            <a:noFill/>
          </a:ln>
        </p:spPr>
        <p:txBody>
          <a:bodyPr anchorCtr="0" anchor="ctr" bIns="26950" lIns="53925" spcFirstLastPara="1" rIns="53925" wrap="square" tIns="269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062" u="none" cap="none" strike="noStrike">
                <a:solidFill>
                  <a:srgbClr val="196FFB"/>
                </a:solidFill>
                <a:latin typeface="Arial"/>
                <a:ea typeface="Arial"/>
                <a:cs typeface="Arial"/>
                <a:sym typeface="Arial"/>
              </a:rPr>
              <a:t>✔</a:t>
            </a:r>
            <a:endParaRPr b="1" i="0" sz="1062" u="none" cap="none" strike="noStrike">
              <a:solidFill>
                <a:srgbClr val="196FF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7174" y="0"/>
            <a:ext cx="2440125" cy="390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5"/>
          <p:cNvPicPr preferRelativeResize="0"/>
          <p:nvPr/>
        </p:nvPicPr>
        <p:blipFill rotWithShape="1">
          <a:blip r:embed="rId3">
            <a:alphaModFix/>
          </a:blip>
          <a:srcRect b="17667" l="48678" r="2453" t="15989"/>
          <a:stretch/>
        </p:blipFill>
        <p:spPr>
          <a:xfrm>
            <a:off x="5357475" y="1569738"/>
            <a:ext cx="3006648" cy="2295801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 txBox="1"/>
          <p:nvPr/>
        </p:nvSpPr>
        <p:spPr>
          <a:xfrm>
            <a:off x="5398450" y="1277975"/>
            <a:ext cx="2924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33B01"/>
                </a:solidFill>
              </a:rPr>
              <a:t>Voordelen voor de werknemer</a:t>
            </a:r>
            <a:endParaRPr b="1" sz="1200">
              <a:solidFill>
                <a:srgbClr val="033B01"/>
              </a:solidFill>
            </a:endParaRPr>
          </a:p>
        </p:txBody>
      </p:sp>
      <p:pic>
        <p:nvPicPr>
          <p:cNvPr id="81" name="Google Shape;81;p15"/>
          <p:cNvPicPr preferRelativeResize="0"/>
          <p:nvPr/>
        </p:nvPicPr>
        <p:blipFill rotWithShape="1">
          <a:blip r:embed="rId3">
            <a:alphaModFix/>
          </a:blip>
          <a:srcRect b="17667" l="0" r="51131" t="15989"/>
          <a:stretch/>
        </p:blipFill>
        <p:spPr>
          <a:xfrm>
            <a:off x="527300" y="1569738"/>
            <a:ext cx="3006648" cy="229580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 txBox="1"/>
          <p:nvPr/>
        </p:nvSpPr>
        <p:spPr>
          <a:xfrm>
            <a:off x="550400" y="1270175"/>
            <a:ext cx="2881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33B01"/>
                </a:solidFill>
              </a:rPr>
              <a:t>Voordelen voor de werkgever</a:t>
            </a:r>
            <a:endParaRPr b="1" sz="1200">
              <a:solidFill>
                <a:srgbClr val="033B01"/>
              </a:solidFill>
            </a:endParaRPr>
          </a:p>
        </p:txBody>
      </p:sp>
      <p:sp>
        <p:nvSpPr>
          <p:cNvPr id="83" name="Google Shape;83;p15"/>
          <p:cNvSpPr txBox="1"/>
          <p:nvPr/>
        </p:nvSpPr>
        <p:spPr>
          <a:xfrm>
            <a:off x="570300" y="570291"/>
            <a:ext cx="64158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3000">
                <a:solidFill>
                  <a:srgbClr val="033B01"/>
                </a:solidFill>
              </a:rPr>
              <a:t>Bye buy, hello lease!</a:t>
            </a:r>
            <a:endParaRPr b="1" sz="3000">
              <a:solidFill>
                <a:srgbClr val="033B0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/>
        </p:nvSpPr>
        <p:spPr>
          <a:xfrm>
            <a:off x="510225" y="519625"/>
            <a:ext cx="6636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>
                <a:solidFill>
                  <a:srgbClr val="033B01"/>
                </a:solidFill>
              </a:rPr>
              <a:t>Met fietslease bespaar je zo’n 32%!</a:t>
            </a:r>
            <a:endParaRPr b="1" sz="3000">
              <a:solidFill>
                <a:srgbClr val="033B01"/>
              </a:solidFill>
            </a:endParaRPr>
          </a:p>
        </p:txBody>
      </p:sp>
      <p:grpSp>
        <p:nvGrpSpPr>
          <p:cNvPr id="89" name="Google Shape;89;p16"/>
          <p:cNvGrpSpPr/>
          <p:nvPr/>
        </p:nvGrpSpPr>
        <p:grpSpPr>
          <a:xfrm>
            <a:off x="4228560" y="1398929"/>
            <a:ext cx="1258425" cy="1272980"/>
            <a:chOff x="6288448" y="1973618"/>
            <a:chExt cx="1677900" cy="1697307"/>
          </a:xfrm>
        </p:grpSpPr>
        <p:sp>
          <p:nvSpPr>
            <p:cNvPr id="90" name="Google Shape;90;p16"/>
            <p:cNvSpPr/>
            <p:nvPr/>
          </p:nvSpPr>
          <p:spPr>
            <a:xfrm rot="-628732">
              <a:off x="6407390" y="2092560"/>
              <a:ext cx="1440017" cy="1440017"/>
            </a:xfrm>
            <a:prstGeom prst="ellipse">
              <a:avLst/>
            </a:prstGeom>
            <a:solidFill>
              <a:srgbClr val="1B6FFA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1" i="0" sz="1400" u="none" cap="none" strike="noStrike">
                <a:solidFill>
                  <a:srgbClr val="E3F4F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6"/>
            <p:cNvSpPr txBox="1"/>
            <p:nvPr/>
          </p:nvSpPr>
          <p:spPr>
            <a:xfrm rot="-439757">
              <a:off x="6448951" y="2463171"/>
              <a:ext cx="1356887" cy="11258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3F4FD"/>
                </a:buClr>
                <a:buSzPts val="1200"/>
                <a:buFont typeface="Arial"/>
                <a:buNone/>
              </a:pPr>
              <a:r>
                <a:rPr i="0" lang="en" sz="1200" u="none" cap="none" strike="noStrike">
                  <a:solidFill>
                    <a:schemeClr val="lt1"/>
                  </a:solidFill>
                </a:rPr>
                <a:t>Netto </a:t>
              </a:r>
              <a:br>
                <a:rPr i="0" lang="en" sz="1200" u="none" cap="none" strike="noStrike">
                  <a:solidFill>
                    <a:schemeClr val="lt1"/>
                  </a:solidFill>
                </a:rPr>
              </a:br>
              <a:r>
                <a:rPr i="0" lang="en" sz="1200" u="none" cap="none" strike="noStrike">
                  <a:solidFill>
                    <a:schemeClr val="lt1"/>
                  </a:solidFill>
                </a:rPr>
                <a:t>maandprijs</a:t>
              </a:r>
              <a:br>
                <a:rPr i="0" lang="en" sz="1200" u="none" cap="none" strike="noStrike">
                  <a:solidFill>
                    <a:schemeClr val="lt1"/>
                  </a:solidFill>
                </a:rPr>
              </a:br>
              <a:r>
                <a:rPr b="1" i="0" lang="en" sz="1600" u="none" cap="none" strike="noStrike">
                  <a:solidFill>
                    <a:schemeClr val="lt1"/>
                  </a:solidFill>
                </a:rPr>
                <a:t>€</a:t>
              </a:r>
              <a:r>
                <a:rPr b="1" lang="en" sz="1600">
                  <a:solidFill>
                    <a:schemeClr val="lt1"/>
                  </a:solidFill>
                </a:rPr>
                <a:t>55,63</a:t>
              </a:r>
              <a:endParaRPr b="1" sz="1500">
                <a:solidFill>
                  <a:schemeClr val="lt1"/>
                </a:solidFill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i="0" sz="2400" u="none" cap="none" strike="noStrike">
                <a:solidFill>
                  <a:schemeClr val="lt1"/>
                </a:solidFill>
              </a:endParaRPr>
            </a:p>
          </p:txBody>
        </p:sp>
      </p:grpSp>
      <p:grpSp>
        <p:nvGrpSpPr>
          <p:cNvPr id="92" name="Google Shape;92;p16"/>
          <p:cNvGrpSpPr/>
          <p:nvPr/>
        </p:nvGrpSpPr>
        <p:grpSpPr>
          <a:xfrm>
            <a:off x="6267711" y="931228"/>
            <a:ext cx="1964246" cy="1666078"/>
            <a:chOff x="5811582" y="1629378"/>
            <a:chExt cx="3470400" cy="2943600"/>
          </a:xfrm>
        </p:grpSpPr>
        <p:sp>
          <p:nvSpPr>
            <p:cNvPr id="93" name="Google Shape;93;p16"/>
            <p:cNvSpPr/>
            <p:nvPr/>
          </p:nvSpPr>
          <p:spPr>
            <a:xfrm rot="-628497">
              <a:off x="6466800" y="2021170"/>
              <a:ext cx="2159998" cy="2159998"/>
            </a:xfrm>
            <a:prstGeom prst="ellipse">
              <a:avLst/>
            </a:prstGeom>
            <a:solidFill>
              <a:srgbClr val="2E4C2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1" i="0" sz="1400" u="none" cap="none" strike="noStrike">
                <a:solidFill>
                  <a:srgbClr val="E3F4F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6"/>
            <p:cNvSpPr txBox="1"/>
            <p:nvPr/>
          </p:nvSpPr>
          <p:spPr>
            <a:xfrm rot="291159">
              <a:off x="5918997" y="1762280"/>
              <a:ext cx="3255569" cy="2677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3F4FD"/>
                </a:buClr>
                <a:buSzPts val="1800"/>
                <a:buFont typeface="Arial"/>
                <a:buNone/>
              </a:pPr>
              <a:r>
                <a:rPr i="0" lang="en" sz="1200" u="none" cap="none" strike="noStrike">
                  <a:solidFill>
                    <a:schemeClr val="lt1"/>
                  </a:solidFill>
                </a:rPr>
                <a:t>Voordeel </a:t>
              </a:r>
              <a:br>
                <a:rPr i="0" lang="en" sz="1200" u="none" cap="none" strike="noStrike">
                  <a:solidFill>
                    <a:schemeClr val="lt1"/>
                  </a:solidFill>
                </a:rPr>
              </a:br>
              <a:r>
                <a:rPr i="0" lang="en" sz="1200" u="none" cap="none" strike="noStrike">
                  <a:solidFill>
                    <a:schemeClr val="lt1"/>
                  </a:solidFill>
                </a:rPr>
                <a:t>werknemer</a:t>
              </a:r>
              <a:br>
                <a:rPr i="0" lang="en" sz="1200" u="none" cap="none" strike="noStrike">
                  <a:solidFill>
                    <a:schemeClr val="lt1"/>
                  </a:solidFill>
                </a:rPr>
              </a:br>
              <a:r>
                <a:rPr b="1" i="0" lang="en" sz="1600" u="none" cap="none" strike="noStrike">
                  <a:solidFill>
                    <a:schemeClr val="lt1"/>
                  </a:solidFill>
                </a:rPr>
                <a:t>€</a:t>
              </a:r>
              <a:r>
                <a:rPr b="1" lang="en" sz="1600">
                  <a:solidFill>
                    <a:schemeClr val="lt1"/>
                  </a:solidFill>
                </a:rPr>
                <a:t>1.210,-</a:t>
              </a:r>
              <a:endParaRPr b="1" i="0" sz="1600" u="none" cap="none" strike="noStrike">
                <a:solidFill>
                  <a:schemeClr val="lt1"/>
                </a:solidFill>
              </a:endParaRPr>
            </a:p>
          </p:txBody>
        </p:sp>
      </p:grpSp>
      <p:sp>
        <p:nvSpPr>
          <p:cNvPr id="95" name="Google Shape;95;p16"/>
          <p:cNvSpPr txBox="1"/>
          <p:nvPr/>
        </p:nvSpPr>
        <p:spPr>
          <a:xfrm>
            <a:off x="508700" y="1321550"/>
            <a:ext cx="1601700" cy="32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3B01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33B01"/>
                </a:solidFill>
                <a:latin typeface="Arial"/>
                <a:ea typeface="Arial"/>
                <a:cs typeface="Arial"/>
                <a:sym typeface="Arial"/>
              </a:rPr>
              <a:t>Koop</a:t>
            </a:r>
            <a:endParaRPr sz="11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t/>
            </a:r>
            <a:endParaRPr b="1" i="0" sz="1100" u="none" cap="none" strike="noStrike">
              <a:solidFill>
                <a:srgbClr val="033B0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3B0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Nieuwprijs</a:t>
            </a: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3B01"/>
              </a:buClr>
              <a:buSzPts val="1500"/>
              <a:buFont typeface="Arial"/>
              <a:buNone/>
            </a:pPr>
            <a:r>
              <a:rPr b="1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€</a:t>
            </a:r>
            <a:r>
              <a:rPr b="1" lang="en" sz="1100">
                <a:solidFill>
                  <a:schemeClr val="dk1"/>
                </a:solidFill>
              </a:rPr>
              <a:t>2.900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3B0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Service en verzekering </a:t>
            </a:r>
            <a:b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 36 maanden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3B01"/>
              </a:buClr>
              <a:buSzPts val="1500"/>
              <a:buFont typeface="Arial"/>
              <a:buNone/>
            </a:pPr>
            <a:r>
              <a:rPr b="1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€</a:t>
            </a:r>
            <a:r>
              <a:rPr b="1" lang="en" sz="1100">
                <a:solidFill>
                  <a:schemeClr val="dk1"/>
                </a:solidFill>
              </a:rPr>
              <a:t>893</a:t>
            </a:r>
            <a:endParaRPr b="1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b="1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3B0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3B0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3B0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3B0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Totale investering  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3B01"/>
              </a:buClr>
              <a:buSzPts val="1500"/>
              <a:buFont typeface="Arial"/>
              <a:buNone/>
            </a:pPr>
            <a:r>
              <a:rPr b="1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€</a:t>
            </a:r>
            <a:r>
              <a:rPr b="1" lang="en" sz="1100">
                <a:solidFill>
                  <a:schemeClr val="dk1"/>
                </a:solidFill>
              </a:rPr>
              <a:t>3.793</a:t>
            </a:r>
            <a:endParaRPr b="1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t/>
            </a:r>
            <a:endParaRPr b="1" i="0" sz="1500" u="none" cap="none" strike="noStrike">
              <a:solidFill>
                <a:srgbClr val="033B0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t/>
            </a:r>
            <a:endParaRPr b="1" i="0" sz="1500" u="none" cap="none" strike="noStrike">
              <a:solidFill>
                <a:srgbClr val="033B0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2131825" y="1316261"/>
            <a:ext cx="2144400" cy="33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3B01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33B01"/>
                </a:solidFill>
                <a:latin typeface="Arial"/>
                <a:ea typeface="Arial"/>
                <a:cs typeface="Arial"/>
                <a:sym typeface="Arial"/>
              </a:rPr>
              <a:t>Lease a Bike </a:t>
            </a:r>
            <a:endParaRPr sz="11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b="0" i="0" sz="1100" u="none" cap="none" strike="noStrike">
              <a:solidFill>
                <a:srgbClr val="033B0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3B0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Totale leaseprijs inclusief 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3B0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Service en verzekering 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3B01"/>
              </a:buClr>
              <a:buSzPts val="1500"/>
              <a:buFont typeface="Arial"/>
              <a:buNone/>
            </a:pPr>
            <a:r>
              <a:rPr b="1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€2.</a:t>
            </a:r>
            <a:r>
              <a:rPr b="1" lang="en" sz="1100">
                <a:solidFill>
                  <a:schemeClr val="dk1"/>
                </a:solidFill>
              </a:rPr>
              <a:t>003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" sz="1100">
                <a:solidFill>
                  <a:schemeClr val="dk1"/>
                </a:solidFill>
              </a:rPr>
              <a:t>Inbegrepen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3B0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Overname na 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3B0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36 maanden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3B01"/>
              </a:buClr>
              <a:buSzPts val="1500"/>
              <a:buFont typeface="Arial"/>
              <a:buNone/>
            </a:pPr>
            <a:r>
              <a:rPr b="1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€</a:t>
            </a:r>
            <a:r>
              <a:rPr b="1" lang="en" sz="1100">
                <a:solidFill>
                  <a:schemeClr val="dk1"/>
                </a:solidFill>
              </a:rPr>
              <a:t>580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3B01"/>
              </a:buClr>
              <a:buSzPts val="15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3B0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Totale investering 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3B01"/>
              </a:buClr>
              <a:buSzPts val="1500"/>
              <a:buFont typeface="Arial"/>
              <a:buNone/>
            </a:pPr>
            <a:r>
              <a:rPr b="1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€</a:t>
            </a:r>
            <a:r>
              <a:rPr b="1" lang="en" sz="1100">
                <a:solidFill>
                  <a:schemeClr val="dk1"/>
                </a:solidFill>
              </a:rPr>
              <a:t>2.583</a:t>
            </a:r>
            <a:endParaRPr b="1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t/>
            </a:r>
            <a:endParaRPr b="1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t/>
            </a:r>
            <a:endParaRPr b="1" i="0" sz="1500" u="none" cap="none" strike="noStrike">
              <a:solidFill>
                <a:srgbClr val="033B0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7" name="Google Shape;97;p16"/>
          <p:cNvCxnSpPr/>
          <p:nvPr/>
        </p:nvCxnSpPr>
        <p:spPr>
          <a:xfrm flipH="1" rot="10800000">
            <a:off x="530776" y="3589412"/>
            <a:ext cx="1273200" cy="3900"/>
          </a:xfrm>
          <a:prstGeom prst="straightConnector1">
            <a:avLst/>
          </a:prstGeom>
          <a:noFill/>
          <a:ln cap="flat" cmpd="sng" w="19050">
            <a:solidFill>
              <a:srgbClr val="033B0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" name="Google Shape;98;p16"/>
          <p:cNvCxnSpPr/>
          <p:nvPr/>
        </p:nvCxnSpPr>
        <p:spPr>
          <a:xfrm>
            <a:off x="2167553" y="3591356"/>
            <a:ext cx="1355700" cy="0"/>
          </a:xfrm>
          <a:prstGeom prst="straightConnector1">
            <a:avLst/>
          </a:prstGeom>
          <a:noFill/>
          <a:ln cap="flat" cmpd="sng" w="19050">
            <a:solidFill>
              <a:srgbClr val="033B0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9" name="Google Shape;99;p16"/>
          <p:cNvSpPr txBox="1"/>
          <p:nvPr/>
        </p:nvSpPr>
        <p:spPr>
          <a:xfrm>
            <a:off x="508700" y="841150"/>
            <a:ext cx="6227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Kostenneutraal voor de werkgever</a:t>
            </a:r>
            <a:endParaRPr sz="1000">
              <a:solidFill>
                <a:schemeClr val="dk1"/>
              </a:solidFill>
            </a:endParaRPr>
          </a:p>
        </p:txBody>
      </p:sp>
      <p:pic>
        <p:nvPicPr>
          <p:cNvPr id="100" name="Google Shape;10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5000" y="1637000"/>
            <a:ext cx="4535025" cy="2854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7" title="DirectLease Partnerlogo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0513" y="1273200"/>
            <a:ext cx="5562975" cy="196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AB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